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58" r:id="rId2"/>
    <p:sldId id="310" r:id="rId3"/>
    <p:sldId id="323" r:id="rId4"/>
    <p:sldId id="324" r:id="rId5"/>
    <p:sldId id="325" r:id="rId6"/>
    <p:sldId id="326" r:id="rId7"/>
    <p:sldId id="327" r:id="rId8"/>
    <p:sldId id="328" r:id="rId9"/>
    <p:sldId id="342" r:id="rId10"/>
    <p:sldId id="334" r:id="rId11"/>
    <p:sldId id="329" r:id="rId12"/>
    <p:sldId id="330" r:id="rId13"/>
    <p:sldId id="500" r:id="rId14"/>
    <p:sldId id="501" r:id="rId15"/>
    <p:sldId id="261" r:id="rId16"/>
    <p:sldId id="263" r:id="rId17"/>
    <p:sldId id="264" r:id="rId18"/>
    <p:sldId id="265" r:id="rId19"/>
    <p:sldId id="499" r:id="rId20"/>
    <p:sldId id="556" r:id="rId21"/>
    <p:sldId id="332" r:id="rId22"/>
    <p:sldId id="331" r:id="rId23"/>
    <p:sldId id="333" r:id="rId24"/>
    <p:sldId id="335" r:id="rId25"/>
    <p:sldId id="337" r:id="rId26"/>
    <p:sldId id="336" r:id="rId27"/>
    <p:sldId id="346" r:id="rId28"/>
    <p:sldId id="339" r:id="rId29"/>
    <p:sldId id="344" r:id="rId30"/>
    <p:sldId id="341" r:id="rId31"/>
    <p:sldId id="345" r:id="rId32"/>
    <p:sldId id="340" r:id="rId33"/>
    <p:sldId id="321" r:id="rId34"/>
    <p:sldId id="347" r:id="rId35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13" autoAdjust="0"/>
    <p:restoredTop sz="94660"/>
  </p:normalViewPr>
  <p:slideViewPr>
    <p:cSldViewPr snapToGrid="0">
      <p:cViewPr varScale="1">
        <p:scale>
          <a:sx n="93" d="100"/>
          <a:sy n="93" d="100"/>
        </p:scale>
        <p:origin x="84" y="10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600" dirty="0"/>
              <a:t>Lecture 13 </a:t>
            </a:r>
            <a:br>
              <a:rPr lang="en-US" sz="6600" dirty="0"/>
            </a:br>
            <a:r>
              <a:rPr lang="en-US" sz="6600" dirty="0"/>
              <a:t>Decision Trees and Random Forest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4563/El-GY 9123:  Introduction to machine learning</a:t>
            </a:r>
          </a:p>
          <a:p>
            <a:r>
              <a:rPr lang="en-US" dirty="0"/>
              <a:t>Prof. Yao Wang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8BCD3-4A1F-E04A-A65A-68A6F1A9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Demo: weather prediction using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7A634-D529-4A40-9573-8E4FE98BC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249B9-045F-3C4B-B7B8-3EADFEA4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52D61-50CB-934A-B955-88205C2B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39" y="1482556"/>
            <a:ext cx="9185882" cy="44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5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FC2E-04F0-F044-889F-A851B606E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classification?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05EF3-7048-1F48-AE33-53B57ADF7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predicted class for each region = the majority class of training samples in the region</a:t>
            </a:r>
          </a:p>
          <a:p>
            <a:r>
              <a:rPr lang="en-US" dirty="0"/>
              <a:t> How to design the tree? </a:t>
            </a:r>
          </a:p>
          <a:p>
            <a:pPr lvl="1"/>
            <a:r>
              <a:rPr lang="en-US" dirty="0"/>
              <a:t>Can use the same greedy algorithm</a:t>
            </a:r>
          </a:p>
          <a:p>
            <a:pPr lvl="1"/>
            <a:r>
              <a:rPr lang="en-US" dirty="0"/>
              <a:t>Split each region (by picking a feature and a threshold) to minimize a loss </a:t>
            </a:r>
          </a:p>
          <a:p>
            <a:pPr lvl="1"/>
            <a:r>
              <a:rPr lang="en-US" dirty="0"/>
              <a:t>What loss functions to use?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4E39C-8C20-D445-A306-F7A5E964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45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7529-7E99-7F45-828A-5707CB13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BE6D8-ED2D-F744-BA2C-0EB2842F1C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Misclassification rate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/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= majority class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Gini index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numbers of samples in class k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Expected error rate if we randomly pick an index,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error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Cross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Smaller entropy means less uniform distribution (the region is more pure!)</a:t>
                </a:r>
              </a:p>
              <a:p>
                <a:r>
                  <a:rPr lang="en-US" dirty="0"/>
                  <a:t>Gini and cross entropy loss lead to more ”Pure” regions, with 1 dominate class in each region.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BE6D8-ED2D-F744-BA2C-0EB2842F1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 b="-1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331A2-6667-764F-8EAB-2E5F44E87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6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Simple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674" y="1999060"/>
            <a:ext cx="4258054" cy="242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3344294"/>
            <a:ext cx="2514600" cy="223389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37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Alternative Solutions</a:t>
            </a:r>
            <a:br>
              <a:rPr lang="en-US" dirty="0"/>
            </a:br>
            <a:r>
              <a:rPr lang="en-US" dirty="0"/>
              <a:t>(for the same training set)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1" y="2057401"/>
            <a:ext cx="3580313" cy="2738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622" y="2339293"/>
            <a:ext cx="2691638" cy="217423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27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Induction of Small Decision Trees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1981201"/>
            <a:ext cx="7315200" cy="313535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20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Entropy: Average Information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Two messages: “example is positive” and “example is negative”</a:t>
            </a:r>
          </a:p>
          <a:p>
            <a:r>
              <a:rPr lang="en-US" dirty="0"/>
              <a:t>Average information content over the whole training set: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1" y="3429000"/>
            <a:ext cx="6257109" cy="6977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Amount of Information Contributed by an Attribute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5000" y="1676401"/>
                <a:ext cx="8229600" cy="4525963"/>
              </a:xfrm>
            </p:spPr>
            <p:txBody>
              <a:bodyPr/>
              <a:lstStyle/>
              <a:p>
                <a:r>
                  <a:rPr lang="en-US" dirty="0"/>
                  <a:t>Attribute, </a:t>
                </a:r>
                <a:r>
                  <a:rPr lang="en-US" i="1" dirty="0"/>
                  <a:t>at</a:t>
                </a:r>
                <a:r>
                  <a:rPr lang="en-US" dirty="0"/>
                  <a:t>, divides the training set into subsets,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each defined by one value of </a:t>
                </a:r>
                <a:r>
                  <a:rPr lang="en-US" i="1" dirty="0"/>
                  <a:t>at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Weighted average of the entropies of the subsets: </a:t>
                </a:r>
              </a:p>
              <a:p>
                <a:endParaRPr lang="en-US" dirty="0"/>
              </a:p>
              <a:p>
                <a:r>
                  <a:rPr lang="en-US" dirty="0"/>
                  <a:t>Information gain: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0" y="1676401"/>
                <a:ext cx="8229600" cy="4525963"/>
              </a:xfrm>
              <a:blipFill>
                <a:blip r:embed="rId2"/>
                <a:stretch>
                  <a:fillRect l="-1778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505200"/>
            <a:ext cx="3429000" cy="672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1" y="4572000"/>
            <a:ext cx="4127817" cy="71747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Algorithm Searching for the Best Attribute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0" y="1905001"/>
            <a:ext cx="7033260" cy="345734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82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Find the Best Attribute</a:t>
            </a:r>
            <a:br>
              <a:rPr lang="en-US" dirty="0"/>
            </a:br>
            <a:r>
              <a:rPr lang="en-US" dirty="0"/>
              <a:t>(example)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1797983"/>
            <a:ext cx="3124200" cy="1849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183" y="3619607"/>
            <a:ext cx="6136722" cy="7364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1" y="4436279"/>
            <a:ext cx="5581004" cy="7485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5267259"/>
            <a:ext cx="5916038" cy="48754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90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 as constrained space partition</a:t>
            </a:r>
          </a:p>
          <a:p>
            <a:r>
              <a:rPr lang="en-US" dirty="0"/>
              <a:t>Regression tree design</a:t>
            </a:r>
          </a:p>
          <a:p>
            <a:r>
              <a:rPr lang="en-US" dirty="0"/>
              <a:t>Decision tree pruning</a:t>
            </a:r>
          </a:p>
          <a:p>
            <a:r>
              <a:rPr lang="en-US" dirty="0"/>
              <a:t>Classification tree design</a:t>
            </a:r>
          </a:p>
          <a:p>
            <a:r>
              <a:rPr lang="en-US" dirty="0"/>
              <a:t>Bagging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Feature ranking from random forest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113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 the Best Attribute</a:t>
            </a:r>
            <a:br>
              <a:rPr lang="en-US" dirty="0"/>
            </a:br>
            <a:r>
              <a:rPr lang="en-US" dirty="0"/>
              <a:t>(example, cont.)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2121183"/>
            <a:ext cx="6629400" cy="546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1" y="2790248"/>
            <a:ext cx="4038599" cy="7833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3886201"/>
            <a:ext cx="7086600" cy="7832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 rot="19617477" flipH="1">
            <a:off x="9034599" y="2889618"/>
            <a:ext cx="1625398" cy="1224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6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BF77-70A6-D74B-9C1D-9E259EC6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 and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DFA86-C465-BE42-A03A-445BFC0A6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After a tree is designed, the performance is still measured by the misclassification rate or accuracy </a:t>
            </a:r>
          </a:p>
          <a:p>
            <a:r>
              <a:rPr lang="en-US" dirty="0"/>
              <a:t> It is typical to use the Gini index or cross entropy when growing a tree, but use the misclassification rate for pruning a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A1E3-FC52-9E48-8B9F-57CE9C34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11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35AF7-006C-104B-8D50-8C4522F4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Classifying heart disease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3611A-98D7-9748-9BC6-BBEF8A732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7589" y="1866900"/>
            <a:ext cx="6096119" cy="30316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7D0EE-A992-D449-AF1C-BC616229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B8A47-66E5-474E-BA15-659D685CA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1" y="1779813"/>
            <a:ext cx="5204177" cy="25091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3C084E-D912-3343-94B3-4362E66E97CB}"/>
              </a:ext>
            </a:extLst>
          </p:cNvPr>
          <p:cNvSpPr/>
          <p:nvPr/>
        </p:nvSpPr>
        <p:spPr>
          <a:xfrm>
            <a:off x="5290457" y="5283254"/>
            <a:ext cx="6727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web.stanford.edu</a:t>
            </a:r>
            <a:r>
              <a:rPr lang="en-US" dirty="0"/>
              <a:t>/class/stats202/content/lec19.pdf</a:t>
            </a:r>
          </a:p>
        </p:txBody>
      </p:sp>
    </p:spTree>
    <p:extLst>
      <p:ext uri="{BB962C8B-B14F-4D97-AF65-F5344CB8AC3E}">
        <p14:creationId xmlns:p14="http://schemas.microsoft.com/office/powerpoint/2010/main" val="3965209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24C0E-FCD8-A74F-801F-1D11F3190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of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BDF97-0377-714C-BF96-1A53207DB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Easy to interpret: Doctors like them </a:t>
            </a:r>
          </a:p>
          <a:p>
            <a:r>
              <a:rPr lang="en-US" dirty="0"/>
              <a:t> Closer to human decision making</a:t>
            </a:r>
          </a:p>
          <a:p>
            <a:r>
              <a:rPr lang="en-US" dirty="0"/>
              <a:t> Feature importance can be derived during training</a:t>
            </a:r>
          </a:p>
          <a:p>
            <a:r>
              <a:rPr lang="en-US" dirty="0"/>
              <a:t> Can easily handle mixed type of features (numerical and categorical) and missing features in some samples</a:t>
            </a:r>
          </a:p>
          <a:p>
            <a:pPr lvl="1"/>
            <a:r>
              <a:rPr lang="en-US" dirty="0"/>
              <a:t>Did not discuss here</a:t>
            </a:r>
          </a:p>
          <a:p>
            <a:r>
              <a:rPr lang="en-US" dirty="0"/>
              <a:t> Problem:</a:t>
            </a:r>
          </a:p>
          <a:p>
            <a:pPr lvl="1"/>
            <a:r>
              <a:rPr lang="en-US" dirty="0"/>
              <a:t>To reduce bias, needs to grow the tree deeper</a:t>
            </a:r>
          </a:p>
          <a:p>
            <a:pPr lvl="1"/>
            <a:r>
              <a:rPr lang="en-US" dirty="0"/>
              <a:t>Deeper trees tend to overfit the training data (Large variance among different training data)</a:t>
            </a:r>
          </a:p>
          <a:p>
            <a:pPr lvl="1"/>
            <a:r>
              <a:rPr lang="en-US" dirty="0"/>
              <a:t>How to overcome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E587B-29C9-A24A-8475-F17CDFA6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023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3FE4-58FB-7847-9596-1574E1F20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 (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ootstrap </a:t>
            </a:r>
            <a:r>
              <a:rPr lang="en-US" dirty="0">
                <a:solidFill>
                  <a:srgbClr val="FF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FF0000"/>
                </a:solidFill>
              </a:rPr>
              <a:t>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F5C8-A61B-A44D-A702-84995CA6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Idea: Generate multiple trees from different training sets, and apply all models to each test sample and take average (or majority) of the results from all the trees</a:t>
            </a:r>
          </a:p>
          <a:p>
            <a:r>
              <a:rPr lang="en-US" dirty="0">
                <a:solidFill>
                  <a:schemeClr val="tx1"/>
                </a:solidFill>
              </a:rPr>
              <a:t>How to generate different training sets giving a dataset?</a:t>
            </a:r>
          </a:p>
          <a:p>
            <a:r>
              <a:rPr lang="en-US" dirty="0">
                <a:solidFill>
                  <a:schemeClr val="tx1"/>
                </a:solidFill>
              </a:rPr>
              <a:t>Cross validation: using a subset of data each time for training and the remaining for testing</a:t>
            </a:r>
          </a:p>
          <a:p>
            <a:r>
              <a:rPr lang="en-US" dirty="0">
                <a:solidFill>
                  <a:srgbClr val="FF0000"/>
                </a:solidFill>
              </a:rPr>
              <a:t>Bootstrap sampling</a:t>
            </a:r>
            <a:r>
              <a:rPr lang="en-US" dirty="0">
                <a:solidFill>
                  <a:schemeClr val="tx1"/>
                </a:solidFill>
              </a:rPr>
              <a:t>: Sampling by </a:t>
            </a:r>
            <a:r>
              <a:rPr lang="en-US" dirty="0">
                <a:solidFill>
                  <a:srgbClr val="FF0000"/>
                </a:solidFill>
              </a:rPr>
              <a:t>replacement</a:t>
            </a:r>
            <a:r>
              <a:rPr lang="en-US" dirty="0">
                <a:solidFill>
                  <a:schemeClr val="tx1"/>
                </a:solidFill>
              </a:rPr>
              <a:t>, each sampling contains the same number of samples as the original dataset, but some samples are replicated, others were not included</a:t>
            </a:r>
          </a:p>
          <a:p>
            <a:r>
              <a:rPr lang="en-US" dirty="0">
                <a:solidFill>
                  <a:schemeClr val="tx1"/>
                </a:solidFill>
              </a:rPr>
              <a:t>Bagging: Generate B models from B bootstrap samplings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Regression: Average the prediction results from B models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Classification: Take the majority class index</a:t>
            </a:r>
          </a:p>
          <a:p>
            <a:r>
              <a:rPr lang="en-US" dirty="0">
                <a:solidFill>
                  <a:schemeClr val="tx1"/>
                </a:solidFill>
              </a:rPr>
              <a:t>Apply to other regressors/classifiers as well.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B4D5A-642E-E14A-8457-23A77FA9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680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18D8-FCB4-1749-820E-9723C2A4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60A86-888F-8B4E-8311-DBBB011486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749569" cy="430396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Each time we draw a bootstrap sampling, we only use ~63% of the samples</a:t>
                </a:r>
              </a:p>
              <a:p>
                <a:pPr lvl="1"/>
                <a:r>
                  <a:rPr lang="en-US" dirty="0"/>
                  <a:t>Probability that a sample is chosen among N samples in each bootstrap sampling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=0.632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use the remaining samples for testing</a:t>
                </a:r>
              </a:p>
              <a:p>
                <a:r>
                  <a:rPr lang="en-US" dirty="0"/>
                  <a:t>OOB Error</a:t>
                </a:r>
              </a:p>
              <a:p>
                <a:pPr lvl="1"/>
                <a:r>
                  <a:rPr lang="en-US" dirty="0"/>
                  <a:t>For each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find the models generated by samplings which do not contain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 There are about 0.37B of models. Average predictions by these models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Compute the regression/classification error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Average the error over all samples</a:t>
                </a:r>
              </a:p>
              <a:p>
                <a:r>
                  <a:rPr lang="en-US" dirty="0"/>
                  <a:t>We can use OOB error as an estimate of the test error. </a:t>
                </a:r>
              </a:p>
              <a:p>
                <a:r>
                  <a:rPr lang="en-US" dirty="0"/>
                  <a:t>Does not require design multiple models for multiple folds as in cross validation. OOB can be estimated from one pass of designing multiple trees.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60A86-888F-8B4E-8311-DBBB01148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749569" cy="4303961"/>
              </a:xfrm>
              <a:blipFill>
                <a:blip r:embed="rId2"/>
                <a:stretch>
                  <a:fillRect l="-1982" t="-1765" r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412DD-AF7C-9645-82B8-CE421F64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3410C-3BDF-E247-AB29-EAD6DDC9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069" y="2217337"/>
            <a:ext cx="4770659" cy="2947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2763D-64C8-B248-A7A7-5473D62D8882}"/>
              </a:ext>
            </a:extLst>
          </p:cNvPr>
          <p:cNvSpPr txBox="1"/>
          <p:nvPr/>
        </p:nvSpPr>
        <p:spPr>
          <a:xfrm>
            <a:off x="9981239" y="5370390"/>
            <a:ext cx="187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ESL Fig. 15.4</a:t>
            </a:r>
          </a:p>
        </p:txBody>
      </p:sp>
    </p:spTree>
    <p:extLst>
      <p:ext uri="{BB962C8B-B14F-4D97-AF65-F5344CB8AC3E}">
        <p14:creationId xmlns:p14="http://schemas.microsoft.com/office/powerpoint/2010/main" val="4071265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1869-44FA-3644-8155-5E6FED46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bagging?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AD09C-DBA5-7C4F-933F-04D8A5E7C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a regressor or classifier has tendency to overfit (i.e. sensitive to the training set), bagging reduces the variance of the prediction </a:t>
            </a:r>
          </a:p>
          <a:p>
            <a:pPr lvl="1"/>
            <a:r>
              <a:rPr lang="en-US" dirty="0"/>
              <a:t>Reduce the test error</a:t>
            </a:r>
          </a:p>
          <a:p>
            <a:pPr lvl="1"/>
            <a:r>
              <a:rPr lang="en-US" dirty="0"/>
              <a:t>Particularly useful for decision trees</a:t>
            </a:r>
          </a:p>
          <a:p>
            <a:r>
              <a:rPr lang="en-US" dirty="0"/>
              <a:t>When the sample number N in a given dataset is large</a:t>
            </a:r>
          </a:p>
          <a:p>
            <a:pPr lvl="1"/>
            <a:r>
              <a:rPr lang="en-US" dirty="0"/>
              <a:t>The empirical distribution is similar to the true distribution</a:t>
            </a:r>
          </a:p>
          <a:p>
            <a:pPr lvl="1"/>
            <a:r>
              <a:rPr lang="en-US" dirty="0"/>
              <a:t>Each bootstrap sampling is similar to an independent realization of the true distribution</a:t>
            </a:r>
          </a:p>
          <a:p>
            <a:pPr lvl="1"/>
            <a:r>
              <a:rPr lang="en-US" dirty="0"/>
              <a:t>Bagging amounts to averaging the fits from many identically distributed datasets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7EFEE-234A-0E49-9B0E-1B0C2432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295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C875-1599-7E47-927A-3E8D08E9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bagging?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8D383-D706-194B-8C89-ED886F086E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Trees generated by different samplings can be very similar</a:t>
                </a:r>
              </a:p>
              <a:p>
                <a:r>
                  <a:rPr lang="en-US" dirty="0"/>
                  <a:t> Test error reduces slowly as </a:t>
                </a:r>
                <a:r>
                  <a:rPr lang="en-US" i="1" dirty="0"/>
                  <a:t>B</a:t>
                </a:r>
                <a:r>
                  <a:rPr lang="en-US" dirty="0"/>
                  <a:t> increases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 : prediction by tree  b for test sample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 have the same mean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these predictions have pair-wise correlation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variance of the average prediction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(Shown on board)</a:t>
                </a:r>
              </a:p>
              <a:p>
                <a:pPr marL="201168" lvl="1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8D383-D706-194B-8C89-ED886F086E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F9B93-949E-FC4B-8707-F5D10D39B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79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66AE-7488-1843-8F47-9FFAFB92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E17E3-B81C-5F4F-A638-D4013D959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 As with Bagging: fit a different tree for each bootstrap sampling</a:t>
                </a:r>
              </a:p>
              <a:p>
                <a:r>
                  <a:rPr lang="en-US" dirty="0"/>
                  <a:t> Recall that when growing a tree, at each current node (region), we split the region by choosing a particular feature and a threshold. The feature and the threshold are chosen among all P features  to minimize a certain loss. </a:t>
                </a:r>
              </a:p>
              <a:p>
                <a:r>
                  <a:rPr lang="en-US" dirty="0"/>
                  <a:t> With random forest, randomly choose among a subset of features ( P’&lt;P) for splitting each node </a:t>
                </a:r>
              </a:p>
              <a:p>
                <a:r>
                  <a:rPr lang="en-US" dirty="0"/>
                  <a:t> The resulting trees are more different</a:t>
                </a:r>
              </a:p>
              <a:p>
                <a:r>
                  <a:rPr lang="en-US" dirty="0"/>
                  <a:t> 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rad>
                  </m:oMath>
                </a14:m>
                <a:r>
                  <a:rPr lang="en-US" dirty="0"/>
                  <a:t> (but should be turned using test error or OOB error)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E17E3-B81C-5F4F-A638-D4013D959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 r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A3EB-4430-CB46-90AC-BF224902B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62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FE43-0C5F-BB42-B686-15C8A51F4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vs. 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F616E-F5D6-C24F-BBBB-7E09F1DE26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392730" cy="4393172"/>
              </a:xfrm>
            </p:spPr>
            <p:txBody>
              <a:bodyPr/>
              <a:lstStyle/>
              <a:p>
                <a:r>
                  <a:rPr lang="en-US" dirty="0"/>
                  <a:t> Bagging: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Random forest (assuming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=0</a:t>
                </a:r>
                <a:r>
                  <a:rPr lang="en-US" dirty="0"/>
                  <a:t>):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Recall:</a:t>
                </a:r>
              </a:p>
              <a:p>
                <a:pPr marL="0" indent="0">
                  <a:buNone/>
                </a:pPr>
                <a:r>
                  <a:rPr lang="en-US" dirty="0"/>
                  <a:t>Test error = bias^2+ Variance +Noise Variance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F616E-F5D6-C24F-BBBB-7E09F1DE26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392730" cy="4393172"/>
              </a:xfrm>
              <a:blipFill>
                <a:blip r:embed="rId2"/>
                <a:stretch>
                  <a:fillRect l="-2582" t="-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3358-174A-DB41-9527-59EB982AC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203F3-DB17-EC4C-9D7B-DFD789449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4" y="449766"/>
            <a:ext cx="5703081" cy="4813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AC073-C47A-024D-BC2D-E0524B7D7B23}"/>
              </a:ext>
            </a:extLst>
          </p:cNvPr>
          <p:cNvSpPr txBox="1"/>
          <p:nvPr/>
        </p:nvSpPr>
        <p:spPr>
          <a:xfrm>
            <a:off x="9902283" y="5588097"/>
            <a:ext cx="193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ESL, Fig. 15.1</a:t>
            </a:r>
          </a:p>
        </p:txBody>
      </p:sp>
    </p:spTree>
    <p:extLst>
      <p:ext uri="{BB962C8B-B14F-4D97-AF65-F5344CB8AC3E}">
        <p14:creationId xmlns:p14="http://schemas.microsoft.com/office/powerpoint/2010/main" val="1157459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6938-5110-C34F-B97B-1EAC0A63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19" y="-147596"/>
            <a:ext cx="5513585" cy="1445706"/>
          </a:xfrm>
        </p:spPr>
        <p:txBody>
          <a:bodyPr>
            <a:noAutofit/>
          </a:bodyPr>
          <a:lstStyle/>
          <a:p>
            <a:r>
              <a:rPr lang="en-US" sz="3600" dirty="0"/>
              <a:t>Decision tree as constrained space partitioning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C034B2-1F08-9145-A32C-45F3BC535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9879" y="160659"/>
            <a:ext cx="5996660" cy="59312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7A03-0874-A542-B090-CD58B1CB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8B0B8-43AC-FE4B-8C85-508F3DD21B34}"/>
              </a:ext>
            </a:extLst>
          </p:cNvPr>
          <p:cNvSpPr txBox="1"/>
          <p:nvPr/>
        </p:nvSpPr>
        <p:spPr>
          <a:xfrm>
            <a:off x="10693069" y="5709507"/>
            <a:ext cx="14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9.2 in ESL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DD9635-A782-4240-843B-602254A329BF}"/>
                  </a:ext>
                </a:extLst>
              </p:cNvPr>
              <p:cNvSpPr txBox="1"/>
              <p:nvPr/>
            </p:nvSpPr>
            <p:spPr>
              <a:xfrm>
                <a:off x="924286" y="1530038"/>
                <a:ext cx="4487974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Each region is regressed/classified to the same value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partition can be specified sequentially by splitting the range of one feature at a time.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splitting rule can be described by a tree.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Each leaf node = One region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Size of tree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= number of leaf nodes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partition is constrained: only rectangles in the 2D case.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</a:rPr>
                  <a:t>The top left partition cannot be realized by a decision tree.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DD9635-A782-4240-843B-602254A32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86" y="1530038"/>
                <a:ext cx="4487974" cy="4401205"/>
              </a:xfrm>
              <a:prstGeom prst="rect">
                <a:avLst/>
              </a:prstGeom>
              <a:blipFill>
                <a:blip r:embed="rId3"/>
                <a:stretch>
                  <a:fillRect l="-1130" t="-865" b="-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FB2DC9-AF21-5441-B942-ADB78A03868E}"/>
              </a:ext>
            </a:extLst>
          </p:cNvPr>
          <p:cNvCxnSpPr>
            <a:cxnSpLocks/>
          </p:cNvCxnSpPr>
          <p:nvPr/>
        </p:nvCxnSpPr>
        <p:spPr>
          <a:xfrm flipH="1">
            <a:off x="6366077" y="289367"/>
            <a:ext cx="2071867" cy="2210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BBD7CF-42AC-9549-8840-49AABEAED959}"/>
              </a:ext>
            </a:extLst>
          </p:cNvPr>
          <p:cNvCxnSpPr/>
          <p:nvPr/>
        </p:nvCxnSpPr>
        <p:spPr>
          <a:xfrm>
            <a:off x="6302415" y="241682"/>
            <a:ext cx="2199190" cy="2258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593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DC63-5B6D-3A41-9113-537EFF44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0496-F40A-3345-8BB3-9A9448CA7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8"/>
            <a:ext cx="4857471" cy="4196002"/>
          </a:xfrm>
        </p:spPr>
        <p:txBody>
          <a:bodyPr/>
          <a:lstStyle/>
          <a:p>
            <a:r>
              <a:rPr lang="en-US" dirty="0"/>
              <a:t> For each feature, add up the loss reduction at splits where this feature was used over all trees.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3A7F2-07AB-0948-857B-6BDD625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E0F54-D721-634A-911F-2C8880F9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556" y="2039002"/>
            <a:ext cx="3696277" cy="36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59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655B-719E-B546-B1B0-42B6DE73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D2BAA-DC5C-454D-B67F-133BD718C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49792-7BDF-5747-9A3C-B5CC17E0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4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A11F-59CD-8F47-8A37-B5EF6001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with bagging and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360F6-A13B-CD4A-96B6-654B87836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Resulting model has many trees! </a:t>
            </a:r>
          </a:p>
          <a:p>
            <a:r>
              <a:rPr lang="en-US" dirty="0"/>
              <a:t> Lose interpretability!</a:t>
            </a:r>
          </a:p>
          <a:p>
            <a:r>
              <a:rPr lang="en-US" dirty="0"/>
              <a:t> Related methods (not covered): </a:t>
            </a:r>
          </a:p>
          <a:p>
            <a:pPr lvl="1"/>
            <a:r>
              <a:rPr lang="en-US" dirty="0"/>
              <a:t>Boosting</a:t>
            </a:r>
          </a:p>
          <a:p>
            <a:pPr lvl="1"/>
            <a:r>
              <a:rPr lang="en-US" dirty="0"/>
              <a:t>Gradient boosting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A977F-F559-1D45-97C8-E0439CA8B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53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4253-69C7-294F-BE03-DC1AFC0B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 from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8BA90-74E0-A94B-A6EC-8D303FBB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How to use/interpret decision tree ?</a:t>
            </a:r>
          </a:p>
          <a:p>
            <a:r>
              <a:rPr lang="en-US" dirty="0"/>
              <a:t> How to train a decision tree ?</a:t>
            </a:r>
          </a:p>
          <a:p>
            <a:pPr lvl="1"/>
            <a:r>
              <a:rPr lang="en-US" dirty="0"/>
              <a:t>Loss function for regression</a:t>
            </a:r>
          </a:p>
          <a:p>
            <a:pPr lvl="1"/>
            <a:r>
              <a:rPr lang="en-US" dirty="0"/>
              <a:t>Loss function for classification</a:t>
            </a:r>
          </a:p>
          <a:p>
            <a:r>
              <a:rPr lang="en-US" dirty="0"/>
              <a:t> How to reduce overfitting ?</a:t>
            </a:r>
          </a:p>
          <a:p>
            <a:r>
              <a:rPr lang="en-US" dirty="0"/>
              <a:t> What does bagging mean ?</a:t>
            </a:r>
          </a:p>
          <a:p>
            <a:r>
              <a:rPr lang="en-US" dirty="0"/>
              <a:t> How to train and use a random forest ?</a:t>
            </a:r>
          </a:p>
          <a:p>
            <a:r>
              <a:rPr lang="en-US" dirty="0"/>
              <a:t> How to determine feature importance?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0015D-6641-8F47-9AA1-827BBE71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43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6412-ADC2-7549-BCA4-D49E2D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77F6A-13E4-EB4E-AEE1-762480122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[ESL] Hastie, T., &amp; </a:t>
            </a:r>
            <a:r>
              <a:rPr lang="en-US" dirty="0" err="1"/>
              <a:t>Tibshirani</a:t>
            </a:r>
            <a:r>
              <a:rPr lang="en-US" dirty="0"/>
              <a:t>, R. &amp; Friedman, J.(2008). The Elements of Statistical Learning; Data Mining, Inference and Prediction. Sec. 9. (Decision tree), Sec. 15.2 (Random forest)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B2854-7132-F34B-B4B7-0653A49B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08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78C3F-6B48-9445-ACD8-D05AC9FA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build a decision tree? </a:t>
            </a:r>
            <a:br>
              <a:rPr lang="en-US" dirty="0"/>
            </a:br>
            <a:r>
              <a:rPr lang="en-US" dirty="0"/>
              <a:t>(Regression Case)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8880D5-DA92-1444-81D0-B0CAD0B6F8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5277394" cy="432594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Goal: minimize RSS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Greedy algorithm:</a:t>
                </a:r>
              </a:p>
              <a:p>
                <a:r>
                  <a:rPr lang="en-US" dirty="0"/>
                  <a:t>Start with a single region (entire space) and iterate:</a:t>
                </a:r>
              </a:p>
              <a:p>
                <a:r>
                  <a:rPr lang="en-US" dirty="0"/>
                  <a:t>For each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select a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and a splitting threshold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 such that splitting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 with the criterion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produces the largest decrease in RSS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Exhaustive search: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try all possible s in the current 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Stop splitting a region if it contains &lt;=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 samples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8880D5-DA92-1444-81D0-B0CAD0B6F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5277394" cy="4325946"/>
              </a:xfrm>
              <a:blipFill>
                <a:blip r:embed="rId2"/>
                <a:stretch>
                  <a:fillRect l="-2398" t="-17836" r="-3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93B50-E7DE-154D-8F78-5775B65C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A618C1-D88F-EB44-A166-B14DDA908692}"/>
              </a:ext>
            </a:extLst>
          </p:cNvPr>
          <p:cNvCxnSpPr/>
          <p:nvPr/>
        </p:nvCxnSpPr>
        <p:spPr>
          <a:xfrm>
            <a:off x="9496697" y="457200"/>
            <a:ext cx="0" cy="253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3ED895-28EF-0A4F-BAE5-523DE0FA79FF}"/>
              </a:ext>
            </a:extLst>
          </p:cNvPr>
          <p:cNvSpPr/>
          <p:nvPr/>
        </p:nvSpPr>
        <p:spPr>
          <a:xfrm>
            <a:off x="8712926" y="3353857"/>
            <a:ext cx="2782388" cy="249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1D5204-C4DC-3C46-BE3F-884B6F2FF963}"/>
              </a:ext>
            </a:extLst>
          </p:cNvPr>
          <p:cNvCxnSpPr/>
          <p:nvPr/>
        </p:nvCxnSpPr>
        <p:spPr>
          <a:xfrm>
            <a:off x="9496697" y="3353857"/>
            <a:ext cx="0" cy="253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2BBC0C-7007-1846-9224-BEE6C2A2C175}"/>
                  </a:ext>
                </a:extLst>
              </p:cNvPr>
              <p:cNvSpPr/>
              <p:nvPr/>
            </p:nvSpPr>
            <p:spPr>
              <a:xfrm>
                <a:off x="8812417" y="1586334"/>
                <a:ext cx="5343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2BBC0C-7007-1846-9224-BEE6C2A2C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417" y="1586334"/>
                <a:ext cx="53437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1A9743E-F6F8-7C4A-A914-6B67648E9323}"/>
                  </a:ext>
                </a:extLst>
              </p:cNvPr>
              <p:cNvSpPr/>
              <p:nvPr/>
            </p:nvSpPr>
            <p:spPr>
              <a:xfrm>
                <a:off x="10280469" y="1607553"/>
                <a:ext cx="5396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1A9743E-F6F8-7C4A-A914-6B67648E9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469" y="1607553"/>
                <a:ext cx="53969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A6E09A-72E2-A34B-8455-97A94977BCD9}"/>
              </a:ext>
            </a:extLst>
          </p:cNvPr>
          <p:cNvCxnSpPr/>
          <p:nvPr/>
        </p:nvCxnSpPr>
        <p:spPr>
          <a:xfrm>
            <a:off x="8971348" y="3370218"/>
            <a:ext cx="0" cy="2495006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8294FF-714D-5B4C-8FE0-9DE4C865AF2E}"/>
              </a:ext>
            </a:extLst>
          </p:cNvPr>
          <p:cNvCxnSpPr/>
          <p:nvPr/>
        </p:nvCxnSpPr>
        <p:spPr>
          <a:xfrm>
            <a:off x="9256553" y="3353857"/>
            <a:ext cx="0" cy="2495006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A4795D-81F8-E04D-AC48-4DEA578E9989}"/>
              </a:ext>
            </a:extLst>
          </p:cNvPr>
          <p:cNvCxnSpPr/>
          <p:nvPr/>
        </p:nvCxnSpPr>
        <p:spPr>
          <a:xfrm>
            <a:off x="8712926" y="3697897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FFE6DC-8768-0D43-909B-015DCD94A6F0}"/>
              </a:ext>
            </a:extLst>
          </p:cNvPr>
          <p:cNvCxnSpPr/>
          <p:nvPr/>
        </p:nvCxnSpPr>
        <p:spPr>
          <a:xfrm>
            <a:off x="8712924" y="4028823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3BAD08-0771-8248-9E72-BF3827ECB79D}"/>
              </a:ext>
            </a:extLst>
          </p:cNvPr>
          <p:cNvCxnSpPr/>
          <p:nvPr/>
        </p:nvCxnSpPr>
        <p:spPr>
          <a:xfrm>
            <a:off x="8712922" y="4359749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472381-72BB-B545-AEBF-653104F049DE}"/>
              </a:ext>
            </a:extLst>
          </p:cNvPr>
          <p:cNvCxnSpPr/>
          <p:nvPr/>
        </p:nvCxnSpPr>
        <p:spPr>
          <a:xfrm>
            <a:off x="8712920" y="4690675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BDB2867-7105-2F40-A2D1-8E875FBCD867}"/>
              </a:ext>
            </a:extLst>
          </p:cNvPr>
          <p:cNvCxnSpPr/>
          <p:nvPr/>
        </p:nvCxnSpPr>
        <p:spPr>
          <a:xfrm>
            <a:off x="8712918" y="5021601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CC9382-489A-2046-AE8E-B3BB31D67690}"/>
              </a:ext>
            </a:extLst>
          </p:cNvPr>
          <p:cNvCxnSpPr/>
          <p:nvPr/>
        </p:nvCxnSpPr>
        <p:spPr>
          <a:xfrm>
            <a:off x="8712916" y="5352527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3840928-C860-B640-BF43-8F41BAE236AE}"/>
              </a:ext>
            </a:extLst>
          </p:cNvPr>
          <p:cNvCxnSpPr/>
          <p:nvPr/>
        </p:nvCxnSpPr>
        <p:spPr>
          <a:xfrm>
            <a:off x="8712914" y="5683453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AA315B-6B1F-A948-8458-A33061FB0F29}"/>
                  </a:ext>
                </a:extLst>
              </p:cNvPr>
              <p:cNvSpPr txBox="1"/>
              <p:nvPr/>
            </p:nvSpPr>
            <p:spPr>
              <a:xfrm>
                <a:off x="8657331" y="3017950"/>
                <a:ext cx="2690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 possible splits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AA315B-6B1F-A948-8458-A33061FB0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331" y="3017950"/>
                <a:ext cx="2690949" cy="369332"/>
              </a:xfrm>
              <a:prstGeom prst="rect">
                <a:avLst/>
              </a:prstGeom>
              <a:blipFill>
                <a:blip r:embed="rId5"/>
                <a:stretch>
                  <a:fillRect l="-18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849790C-E982-CE4E-9004-EB50FEBD18B0}"/>
              </a:ext>
            </a:extLst>
          </p:cNvPr>
          <p:cNvSpPr/>
          <p:nvPr/>
        </p:nvSpPr>
        <p:spPr>
          <a:xfrm>
            <a:off x="8712926" y="457200"/>
            <a:ext cx="2782388" cy="249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B6AEF4C-FA00-C84A-8155-10238BEDD2AA}"/>
                  </a:ext>
                </a:extLst>
              </p:cNvPr>
              <p:cNvSpPr/>
              <p:nvPr/>
            </p:nvSpPr>
            <p:spPr>
              <a:xfrm>
                <a:off x="10313120" y="4321343"/>
                <a:ext cx="5396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B6AEF4C-FA00-C84A-8155-10238BEDD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120" y="4321343"/>
                <a:ext cx="53969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588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EA06D-FDD9-A141-A88F-71D767829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EF020-1863-DF40-A54D-F0B313273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 is very prone to overfitting</a:t>
            </a:r>
          </a:p>
          <a:p>
            <a:r>
              <a:rPr lang="en-US" dirty="0"/>
              <a:t>Can exactly represent any function defined by the training set by having as many regions (or leaf nodes) as needed (Fully grown tree)</a:t>
            </a:r>
          </a:p>
          <a:p>
            <a:r>
              <a:rPr lang="en-US" dirty="0"/>
              <a:t>How to control overfitting?</a:t>
            </a:r>
          </a:p>
          <a:p>
            <a:pPr lvl="1"/>
            <a:r>
              <a:rPr lang="en-US" dirty="0"/>
              <a:t>Find optimal subtree (with a certain constraint on the minimum number of samples in the leaf nodes or maximum depth) by cross validation: too many possibilities</a:t>
            </a:r>
          </a:p>
          <a:p>
            <a:pPr lvl="1"/>
            <a:r>
              <a:rPr lang="en-US" dirty="0"/>
              <a:t>Stop growing once RSS stop decreasing by a threshold with any new cut: </a:t>
            </a:r>
          </a:p>
          <a:p>
            <a:pPr lvl="2"/>
            <a:r>
              <a:rPr lang="en-US" sz="1600" dirty="0"/>
              <a:t>Not good because we use greedy search. It is possible to find a good cut after a bad one.</a:t>
            </a:r>
          </a:p>
          <a:p>
            <a:pPr lvl="1"/>
            <a:r>
              <a:rPr lang="en-US" dirty="0"/>
              <a:t>Better idea: grow a full tree first, then prune the tree.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D6371-F76A-7D46-8E5D-9CE5441B2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79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AD15-0996-C244-9990-A1C86073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Weakest link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E1B81-7113-AD4F-A72E-11AB4550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486400" cy="4391260"/>
          </a:xfrm>
        </p:spPr>
        <p:txBody>
          <a:bodyPr/>
          <a:lstStyle/>
          <a:p>
            <a:r>
              <a:rPr lang="en-US" dirty="0"/>
              <a:t> Starting with with the initial full tree T0 , merge two adjacent leave nodes (daughter nodes) to a single leaf node (mother). Select which nodes to merge by minimizing error increase. This produces a tree with one less region (or node)</a:t>
            </a:r>
          </a:p>
          <a:p>
            <a:r>
              <a:rPr lang="en-US" dirty="0"/>
              <a:t> Repeat to merge another two nodes, until the minimum size tree is reached (e.g. a stump with 2 nodes)</a:t>
            </a:r>
          </a:p>
          <a:p>
            <a:r>
              <a:rPr lang="en-US" dirty="0"/>
              <a:t> Generate a sequence of trees</a:t>
            </a:r>
          </a:p>
          <a:p>
            <a:pPr marL="0" indent="0" algn="ctr">
              <a:buNone/>
            </a:pPr>
            <a:r>
              <a:rPr lang="en-US" dirty="0"/>
              <a:t>T0, T1, T2, T3, …</a:t>
            </a:r>
          </a:p>
          <a:p>
            <a:r>
              <a:rPr lang="en-US" dirty="0"/>
              <a:t> Which one to choose?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E784D-8670-344C-9DA6-6A24A100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1720D4-8DC9-BB48-9369-7C054273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92" y="520337"/>
            <a:ext cx="5207000" cy="54102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63970A59-B9D6-3B41-8083-68C6E41054D1}"/>
              </a:ext>
            </a:extLst>
          </p:cNvPr>
          <p:cNvSpPr/>
          <p:nvPr/>
        </p:nvSpPr>
        <p:spPr>
          <a:xfrm>
            <a:off x="10280469" y="4519749"/>
            <a:ext cx="1672045" cy="1593668"/>
          </a:xfrm>
          <a:custGeom>
            <a:avLst/>
            <a:gdLst>
              <a:gd name="connsiteX0" fmla="*/ 13062 w 1672045"/>
              <a:gd name="connsiteY0" fmla="*/ 587828 h 1593668"/>
              <a:gd name="connsiteX1" fmla="*/ 91440 w 1672045"/>
              <a:gd name="connsiteY1" fmla="*/ 457200 h 1593668"/>
              <a:gd name="connsiteX2" fmla="*/ 130628 w 1672045"/>
              <a:gd name="connsiteY2" fmla="*/ 418011 h 1593668"/>
              <a:gd name="connsiteX3" fmla="*/ 156754 w 1672045"/>
              <a:gd name="connsiteY3" fmla="*/ 378822 h 1593668"/>
              <a:gd name="connsiteX4" fmla="*/ 248194 w 1672045"/>
              <a:gd name="connsiteY4" fmla="*/ 300445 h 1593668"/>
              <a:gd name="connsiteX5" fmla="*/ 287382 w 1672045"/>
              <a:gd name="connsiteY5" fmla="*/ 248194 h 1593668"/>
              <a:gd name="connsiteX6" fmla="*/ 365760 w 1672045"/>
              <a:gd name="connsiteY6" fmla="*/ 182880 h 1593668"/>
              <a:gd name="connsiteX7" fmla="*/ 444137 w 1672045"/>
              <a:gd name="connsiteY7" fmla="*/ 117565 h 1593668"/>
              <a:gd name="connsiteX8" fmla="*/ 483325 w 1672045"/>
              <a:gd name="connsiteY8" fmla="*/ 78377 h 1593668"/>
              <a:gd name="connsiteX9" fmla="*/ 522514 w 1672045"/>
              <a:gd name="connsiteY9" fmla="*/ 65314 h 1593668"/>
              <a:gd name="connsiteX10" fmla="*/ 574765 w 1672045"/>
              <a:gd name="connsiteY10" fmla="*/ 39188 h 1593668"/>
              <a:gd name="connsiteX11" fmla="*/ 627017 w 1672045"/>
              <a:gd name="connsiteY11" fmla="*/ 26125 h 1593668"/>
              <a:gd name="connsiteX12" fmla="*/ 770708 w 1672045"/>
              <a:gd name="connsiteY12" fmla="*/ 0 h 1593668"/>
              <a:gd name="connsiteX13" fmla="*/ 927462 w 1672045"/>
              <a:gd name="connsiteY13" fmla="*/ 13062 h 1593668"/>
              <a:gd name="connsiteX14" fmla="*/ 966651 w 1672045"/>
              <a:gd name="connsiteY14" fmla="*/ 26125 h 1593668"/>
              <a:gd name="connsiteX15" fmla="*/ 1018902 w 1672045"/>
              <a:gd name="connsiteY15" fmla="*/ 39188 h 1593668"/>
              <a:gd name="connsiteX16" fmla="*/ 1097280 w 1672045"/>
              <a:gd name="connsiteY16" fmla="*/ 91440 h 1593668"/>
              <a:gd name="connsiteX17" fmla="*/ 1136468 w 1672045"/>
              <a:gd name="connsiteY17" fmla="*/ 117565 h 1593668"/>
              <a:gd name="connsiteX18" fmla="*/ 1175657 w 1672045"/>
              <a:gd name="connsiteY18" fmla="*/ 156754 h 1593668"/>
              <a:gd name="connsiteX19" fmla="*/ 1254034 w 1672045"/>
              <a:gd name="connsiteY19" fmla="*/ 209005 h 1593668"/>
              <a:gd name="connsiteX20" fmla="*/ 1306285 w 1672045"/>
              <a:gd name="connsiteY20" fmla="*/ 287382 h 1593668"/>
              <a:gd name="connsiteX21" fmla="*/ 1423851 w 1672045"/>
              <a:gd name="connsiteY21" fmla="*/ 391885 h 1593668"/>
              <a:gd name="connsiteX22" fmla="*/ 1528354 w 1672045"/>
              <a:gd name="connsiteY22" fmla="*/ 509451 h 1593668"/>
              <a:gd name="connsiteX23" fmla="*/ 1567542 w 1672045"/>
              <a:gd name="connsiteY23" fmla="*/ 548640 h 1593668"/>
              <a:gd name="connsiteX24" fmla="*/ 1658982 w 1672045"/>
              <a:gd name="connsiteY24" fmla="*/ 666205 h 1593668"/>
              <a:gd name="connsiteX25" fmla="*/ 1672045 w 1672045"/>
              <a:gd name="connsiteY25" fmla="*/ 705394 h 1593668"/>
              <a:gd name="connsiteX26" fmla="*/ 1658982 w 1672045"/>
              <a:gd name="connsiteY26" fmla="*/ 1162594 h 1593668"/>
              <a:gd name="connsiteX27" fmla="*/ 1645920 w 1672045"/>
              <a:gd name="connsiteY27" fmla="*/ 1240971 h 1593668"/>
              <a:gd name="connsiteX28" fmla="*/ 1580605 w 1672045"/>
              <a:gd name="connsiteY28" fmla="*/ 1358537 h 1593668"/>
              <a:gd name="connsiteX29" fmla="*/ 1502228 w 1672045"/>
              <a:gd name="connsiteY29" fmla="*/ 1436914 h 1593668"/>
              <a:gd name="connsiteX30" fmla="*/ 1463040 w 1672045"/>
              <a:gd name="connsiteY30" fmla="*/ 1449977 h 1593668"/>
              <a:gd name="connsiteX31" fmla="*/ 1371600 w 1672045"/>
              <a:gd name="connsiteY31" fmla="*/ 1502228 h 1593668"/>
              <a:gd name="connsiteX32" fmla="*/ 1162594 w 1672045"/>
              <a:gd name="connsiteY32" fmla="*/ 1554480 h 1593668"/>
              <a:gd name="connsiteX33" fmla="*/ 1045028 w 1672045"/>
              <a:gd name="connsiteY33" fmla="*/ 1580605 h 1593668"/>
              <a:gd name="connsiteX34" fmla="*/ 940525 w 1672045"/>
              <a:gd name="connsiteY34" fmla="*/ 1593668 h 1593668"/>
              <a:gd name="connsiteX35" fmla="*/ 666205 w 1672045"/>
              <a:gd name="connsiteY35" fmla="*/ 1580605 h 1593668"/>
              <a:gd name="connsiteX36" fmla="*/ 548640 w 1672045"/>
              <a:gd name="connsiteY36" fmla="*/ 1489165 h 1593668"/>
              <a:gd name="connsiteX37" fmla="*/ 522514 w 1672045"/>
              <a:gd name="connsiteY37" fmla="*/ 1449977 h 1593668"/>
              <a:gd name="connsiteX38" fmla="*/ 483325 w 1672045"/>
              <a:gd name="connsiteY38" fmla="*/ 1423851 h 1593668"/>
              <a:gd name="connsiteX39" fmla="*/ 404948 w 1672045"/>
              <a:gd name="connsiteY39" fmla="*/ 1332411 h 1593668"/>
              <a:gd name="connsiteX40" fmla="*/ 365760 w 1672045"/>
              <a:gd name="connsiteY40" fmla="*/ 1306285 h 1593668"/>
              <a:gd name="connsiteX41" fmla="*/ 326571 w 1672045"/>
              <a:gd name="connsiteY41" fmla="*/ 1267097 h 1593668"/>
              <a:gd name="connsiteX42" fmla="*/ 287382 w 1672045"/>
              <a:gd name="connsiteY42" fmla="*/ 1240971 h 1593668"/>
              <a:gd name="connsiteX43" fmla="*/ 248194 w 1672045"/>
              <a:gd name="connsiteY43" fmla="*/ 1201782 h 1593668"/>
              <a:gd name="connsiteX44" fmla="*/ 209005 w 1672045"/>
              <a:gd name="connsiteY44" fmla="*/ 1175657 h 1593668"/>
              <a:gd name="connsiteX45" fmla="*/ 143691 w 1672045"/>
              <a:gd name="connsiteY45" fmla="*/ 1097280 h 1593668"/>
              <a:gd name="connsiteX46" fmla="*/ 104502 w 1672045"/>
              <a:gd name="connsiteY46" fmla="*/ 1071154 h 1593668"/>
              <a:gd name="connsiteX47" fmla="*/ 78377 w 1672045"/>
              <a:gd name="connsiteY47" fmla="*/ 1031965 h 1593668"/>
              <a:gd name="connsiteX48" fmla="*/ 39188 w 1672045"/>
              <a:gd name="connsiteY48" fmla="*/ 1005840 h 1593668"/>
              <a:gd name="connsiteX49" fmla="*/ 26125 w 1672045"/>
              <a:gd name="connsiteY49" fmla="*/ 966651 h 1593668"/>
              <a:gd name="connsiteX50" fmla="*/ 0 w 1672045"/>
              <a:gd name="connsiteY50" fmla="*/ 927462 h 1593668"/>
              <a:gd name="connsiteX51" fmla="*/ 13062 w 1672045"/>
              <a:gd name="connsiteY51" fmla="*/ 613954 h 1593668"/>
              <a:gd name="connsiteX52" fmla="*/ 13062 w 1672045"/>
              <a:gd name="connsiteY52" fmla="*/ 587828 h 1593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672045" h="1593668">
                <a:moveTo>
                  <a:pt x="13062" y="587828"/>
                </a:moveTo>
                <a:cubicBezTo>
                  <a:pt x="26125" y="561702"/>
                  <a:pt x="70711" y="482075"/>
                  <a:pt x="91440" y="457200"/>
                </a:cubicBezTo>
                <a:cubicBezTo>
                  <a:pt x="103267" y="443008"/>
                  <a:pt x="118802" y="432203"/>
                  <a:pt x="130628" y="418011"/>
                </a:cubicBezTo>
                <a:cubicBezTo>
                  <a:pt x="140679" y="405950"/>
                  <a:pt x="145653" y="389923"/>
                  <a:pt x="156754" y="378822"/>
                </a:cubicBezTo>
                <a:cubicBezTo>
                  <a:pt x="260004" y="275572"/>
                  <a:pt x="162876" y="399983"/>
                  <a:pt x="248194" y="300445"/>
                </a:cubicBezTo>
                <a:cubicBezTo>
                  <a:pt x="262362" y="283915"/>
                  <a:pt x="273214" y="264724"/>
                  <a:pt x="287382" y="248194"/>
                </a:cubicBezTo>
                <a:cubicBezTo>
                  <a:pt x="320910" y="209078"/>
                  <a:pt x="325445" y="209756"/>
                  <a:pt x="365760" y="182880"/>
                </a:cubicBezTo>
                <a:cubicBezTo>
                  <a:pt x="460516" y="56535"/>
                  <a:pt x="354374" y="177406"/>
                  <a:pt x="444137" y="117565"/>
                </a:cubicBezTo>
                <a:cubicBezTo>
                  <a:pt x="459508" y="107318"/>
                  <a:pt x="467954" y="88624"/>
                  <a:pt x="483325" y="78377"/>
                </a:cubicBezTo>
                <a:cubicBezTo>
                  <a:pt x="494782" y="70739"/>
                  <a:pt x="509858" y="70738"/>
                  <a:pt x="522514" y="65314"/>
                </a:cubicBezTo>
                <a:cubicBezTo>
                  <a:pt x="540412" y="57643"/>
                  <a:pt x="556532" y="46025"/>
                  <a:pt x="574765" y="39188"/>
                </a:cubicBezTo>
                <a:cubicBezTo>
                  <a:pt x="591575" y="32884"/>
                  <a:pt x="609754" y="31057"/>
                  <a:pt x="627017" y="26125"/>
                </a:cubicBezTo>
                <a:cubicBezTo>
                  <a:pt x="720989" y="-724"/>
                  <a:pt x="597778" y="21615"/>
                  <a:pt x="770708" y="0"/>
                </a:cubicBezTo>
                <a:cubicBezTo>
                  <a:pt x="822959" y="4354"/>
                  <a:pt x="875489" y="6133"/>
                  <a:pt x="927462" y="13062"/>
                </a:cubicBezTo>
                <a:cubicBezTo>
                  <a:pt x="941111" y="14882"/>
                  <a:pt x="953411" y="22342"/>
                  <a:pt x="966651" y="26125"/>
                </a:cubicBezTo>
                <a:cubicBezTo>
                  <a:pt x="983913" y="31057"/>
                  <a:pt x="1001485" y="34834"/>
                  <a:pt x="1018902" y="39188"/>
                </a:cubicBezTo>
                <a:lnTo>
                  <a:pt x="1097280" y="91440"/>
                </a:lnTo>
                <a:cubicBezTo>
                  <a:pt x="1110343" y="100148"/>
                  <a:pt x="1125367" y="106464"/>
                  <a:pt x="1136468" y="117565"/>
                </a:cubicBezTo>
                <a:cubicBezTo>
                  <a:pt x="1149531" y="130628"/>
                  <a:pt x="1161075" y="145412"/>
                  <a:pt x="1175657" y="156754"/>
                </a:cubicBezTo>
                <a:cubicBezTo>
                  <a:pt x="1200442" y="176031"/>
                  <a:pt x="1254034" y="209005"/>
                  <a:pt x="1254034" y="209005"/>
                </a:cubicBezTo>
                <a:cubicBezTo>
                  <a:pt x="1271451" y="235131"/>
                  <a:pt x="1280159" y="269965"/>
                  <a:pt x="1306285" y="287382"/>
                </a:cubicBezTo>
                <a:cubicBezTo>
                  <a:pt x="1353403" y="318794"/>
                  <a:pt x="1388060" y="338198"/>
                  <a:pt x="1423851" y="391885"/>
                </a:cubicBezTo>
                <a:cubicBezTo>
                  <a:pt x="1470472" y="461817"/>
                  <a:pt x="1438874" y="419970"/>
                  <a:pt x="1528354" y="509451"/>
                </a:cubicBezTo>
                <a:lnTo>
                  <a:pt x="1567542" y="548640"/>
                </a:lnTo>
                <a:cubicBezTo>
                  <a:pt x="1601357" y="582455"/>
                  <a:pt x="1643356" y="619326"/>
                  <a:pt x="1658982" y="666205"/>
                </a:cubicBezTo>
                <a:lnTo>
                  <a:pt x="1672045" y="705394"/>
                </a:lnTo>
                <a:cubicBezTo>
                  <a:pt x="1667691" y="857794"/>
                  <a:pt x="1666410" y="1010313"/>
                  <a:pt x="1658982" y="1162594"/>
                </a:cubicBezTo>
                <a:cubicBezTo>
                  <a:pt x="1657692" y="1189049"/>
                  <a:pt x="1651665" y="1215116"/>
                  <a:pt x="1645920" y="1240971"/>
                </a:cubicBezTo>
                <a:cubicBezTo>
                  <a:pt x="1636534" y="1283211"/>
                  <a:pt x="1609469" y="1329673"/>
                  <a:pt x="1580605" y="1358537"/>
                </a:cubicBezTo>
                <a:cubicBezTo>
                  <a:pt x="1554479" y="1384663"/>
                  <a:pt x="1537279" y="1425230"/>
                  <a:pt x="1502228" y="1436914"/>
                </a:cubicBezTo>
                <a:cubicBezTo>
                  <a:pt x="1489165" y="1441268"/>
                  <a:pt x="1475356" y="1443819"/>
                  <a:pt x="1463040" y="1449977"/>
                </a:cubicBezTo>
                <a:cubicBezTo>
                  <a:pt x="1368787" y="1497103"/>
                  <a:pt x="1486095" y="1456430"/>
                  <a:pt x="1371600" y="1502228"/>
                </a:cubicBezTo>
                <a:cubicBezTo>
                  <a:pt x="1272080" y="1542036"/>
                  <a:pt x="1286391" y="1523533"/>
                  <a:pt x="1162594" y="1554480"/>
                </a:cubicBezTo>
                <a:cubicBezTo>
                  <a:pt x="1120994" y="1564879"/>
                  <a:pt x="1088136" y="1573973"/>
                  <a:pt x="1045028" y="1580605"/>
                </a:cubicBezTo>
                <a:cubicBezTo>
                  <a:pt x="1010331" y="1585943"/>
                  <a:pt x="975359" y="1589314"/>
                  <a:pt x="940525" y="1593668"/>
                </a:cubicBezTo>
                <a:cubicBezTo>
                  <a:pt x="849085" y="1589314"/>
                  <a:pt x="756218" y="1597274"/>
                  <a:pt x="666205" y="1580605"/>
                </a:cubicBezTo>
                <a:cubicBezTo>
                  <a:pt x="637497" y="1575289"/>
                  <a:pt x="571764" y="1516914"/>
                  <a:pt x="548640" y="1489165"/>
                </a:cubicBezTo>
                <a:cubicBezTo>
                  <a:pt x="538589" y="1477104"/>
                  <a:pt x="533615" y="1461078"/>
                  <a:pt x="522514" y="1449977"/>
                </a:cubicBezTo>
                <a:cubicBezTo>
                  <a:pt x="511412" y="1438876"/>
                  <a:pt x="496388" y="1432560"/>
                  <a:pt x="483325" y="1423851"/>
                </a:cubicBezTo>
                <a:cubicBezTo>
                  <a:pt x="454493" y="1385409"/>
                  <a:pt x="441338" y="1362736"/>
                  <a:pt x="404948" y="1332411"/>
                </a:cubicBezTo>
                <a:cubicBezTo>
                  <a:pt x="392887" y="1322360"/>
                  <a:pt x="377821" y="1316336"/>
                  <a:pt x="365760" y="1306285"/>
                </a:cubicBezTo>
                <a:cubicBezTo>
                  <a:pt x="351568" y="1294458"/>
                  <a:pt x="340763" y="1278923"/>
                  <a:pt x="326571" y="1267097"/>
                </a:cubicBezTo>
                <a:cubicBezTo>
                  <a:pt x="314510" y="1257046"/>
                  <a:pt x="299443" y="1251022"/>
                  <a:pt x="287382" y="1240971"/>
                </a:cubicBezTo>
                <a:cubicBezTo>
                  <a:pt x="273190" y="1229144"/>
                  <a:pt x="262386" y="1213609"/>
                  <a:pt x="248194" y="1201782"/>
                </a:cubicBezTo>
                <a:cubicBezTo>
                  <a:pt x="236133" y="1191731"/>
                  <a:pt x="221066" y="1185708"/>
                  <a:pt x="209005" y="1175657"/>
                </a:cubicBezTo>
                <a:cubicBezTo>
                  <a:pt x="80611" y="1068662"/>
                  <a:pt x="246441" y="1200028"/>
                  <a:pt x="143691" y="1097280"/>
                </a:cubicBezTo>
                <a:cubicBezTo>
                  <a:pt x="132589" y="1086179"/>
                  <a:pt x="117565" y="1079863"/>
                  <a:pt x="104502" y="1071154"/>
                </a:cubicBezTo>
                <a:cubicBezTo>
                  <a:pt x="95794" y="1058091"/>
                  <a:pt x="89478" y="1043066"/>
                  <a:pt x="78377" y="1031965"/>
                </a:cubicBezTo>
                <a:cubicBezTo>
                  <a:pt x="67276" y="1020864"/>
                  <a:pt x="48996" y="1018099"/>
                  <a:pt x="39188" y="1005840"/>
                </a:cubicBezTo>
                <a:cubicBezTo>
                  <a:pt x="30586" y="995088"/>
                  <a:pt x="32283" y="978967"/>
                  <a:pt x="26125" y="966651"/>
                </a:cubicBezTo>
                <a:cubicBezTo>
                  <a:pt x="19104" y="952609"/>
                  <a:pt x="8708" y="940525"/>
                  <a:pt x="0" y="927462"/>
                </a:cubicBezTo>
                <a:cubicBezTo>
                  <a:pt x="4354" y="822959"/>
                  <a:pt x="5610" y="718282"/>
                  <a:pt x="13062" y="613954"/>
                </a:cubicBezTo>
                <a:cubicBezTo>
                  <a:pt x="14341" y="596046"/>
                  <a:pt x="-1" y="613954"/>
                  <a:pt x="13062" y="58782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FDD0207-C345-F64F-B0BA-AB5748BAF741}"/>
              </a:ext>
            </a:extLst>
          </p:cNvPr>
          <p:cNvSpPr/>
          <p:nvPr/>
        </p:nvSpPr>
        <p:spPr>
          <a:xfrm>
            <a:off x="7236823" y="2952206"/>
            <a:ext cx="1925311" cy="2377440"/>
          </a:xfrm>
          <a:custGeom>
            <a:avLst/>
            <a:gdLst>
              <a:gd name="connsiteX0" fmla="*/ 91440 w 1925311"/>
              <a:gd name="connsiteY0" fmla="*/ 574765 h 2377440"/>
              <a:gd name="connsiteX1" fmla="*/ 143691 w 1925311"/>
              <a:gd name="connsiteY1" fmla="*/ 431074 h 2377440"/>
              <a:gd name="connsiteX2" fmla="*/ 261257 w 1925311"/>
              <a:gd name="connsiteY2" fmla="*/ 300445 h 2377440"/>
              <a:gd name="connsiteX3" fmla="*/ 352697 w 1925311"/>
              <a:gd name="connsiteY3" fmla="*/ 222068 h 2377440"/>
              <a:gd name="connsiteX4" fmla="*/ 496388 w 1925311"/>
              <a:gd name="connsiteY4" fmla="*/ 130628 h 2377440"/>
              <a:gd name="connsiteX5" fmla="*/ 535577 w 1925311"/>
              <a:gd name="connsiteY5" fmla="*/ 91440 h 2377440"/>
              <a:gd name="connsiteX6" fmla="*/ 587828 w 1925311"/>
              <a:gd name="connsiteY6" fmla="*/ 78377 h 2377440"/>
              <a:gd name="connsiteX7" fmla="*/ 653143 w 1925311"/>
              <a:gd name="connsiteY7" fmla="*/ 52251 h 2377440"/>
              <a:gd name="connsiteX8" fmla="*/ 731520 w 1925311"/>
              <a:gd name="connsiteY8" fmla="*/ 26125 h 2377440"/>
              <a:gd name="connsiteX9" fmla="*/ 770708 w 1925311"/>
              <a:gd name="connsiteY9" fmla="*/ 13063 h 2377440"/>
              <a:gd name="connsiteX10" fmla="*/ 809897 w 1925311"/>
              <a:gd name="connsiteY10" fmla="*/ 0 h 2377440"/>
              <a:gd name="connsiteX11" fmla="*/ 1267097 w 1925311"/>
              <a:gd name="connsiteY11" fmla="*/ 26125 h 2377440"/>
              <a:gd name="connsiteX12" fmla="*/ 1345474 w 1925311"/>
              <a:gd name="connsiteY12" fmla="*/ 52251 h 2377440"/>
              <a:gd name="connsiteX13" fmla="*/ 1436914 w 1925311"/>
              <a:gd name="connsiteY13" fmla="*/ 78377 h 2377440"/>
              <a:gd name="connsiteX14" fmla="*/ 1606731 w 1925311"/>
              <a:gd name="connsiteY14" fmla="*/ 209005 h 2377440"/>
              <a:gd name="connsiteX15" fmla="*/ 1698171 w 1925311"/>
              <a:gd name="connsiteY15" fmla="*/ 300445 h 2377440"/>
              <a:gd name="connsiteX16" fmla="*/ 1750423 w 1925311"/>
              <a:gd name="connsiteY16" fmla="*/ 352697 h 2377440"/>
              <a:gd name="connsiteX17" fmla="*/ 1802674 w 1925311"/>
              <a:gd name="connsiteY17" fmla="*/ 404948 h 2377440"/>
              <a:gd name="connsiteX18" fmla="*/ 1815737 w 1925311"/>
              <a:gd name="connsiteY18" fmla="*/ 444137 h 2377440"/>
              <a:gd name="connsiteX19" fmla="*/ 1854926 w 1925311"/>
              <a:gd name="connsiteY19" fmla="*/ 496388 h 2377440"/>
              <a:gd name="connsiteX20" fmla="*/ 1867988 w 1925311"/>
              <a:gd name="connsiteY20" fmla="*/ 561703 h 2377440"/>
              <a:gd name="connsiteX21" fmla="*/ 1894114 w 1925311"/>
              <a:gd name="connsiteY21" fmla="*/ 640080 h 2377440"/>
              <a:gd name="connsiteX22" fmla="*/ 1894114 w 1925311"/>
              <a:gd name="connsiteY22" fmla="*/ 1672045 h 2377440"/>
              <a:gd name="connsiteX23" fmla="*/ 1867988 w 1925311"/>
              <a:gd name="connsiteY23" fmla="*/ 1763485 h 2377440"/>
              <a:gd name="connsiteX24" fmla="*/ 1854926 w 1925311"/>
              <a:gd name="connsiteY24" fmla="*/ 1854925 h 2377440"/>
              <a:gd name="connsiteX25" fmla="*/ 1828800 w 1925311"/>
              <a:gd name="connsiteY25" fmla="*/ 1907177 h 2377440"/>
              <a:gd name="connsiteX26" fmla="*/ 1789611 w 1925311"/>
              <a:gd name="connsiteY26" fmla="*/ 1998617 h 2377440"/>
              <a:gd name="connsiteX27" fmla="*/ 1724297 w 1925311"/>
              <a:gd name="connsiteY27" fmla="*/ 2103120 h 2377440"/>
              <a:gd name="connsiteX28" fmla="*/ 1632857 w 1925311"/>
              <a:gd name="connsiteY28" fmla="*/ 2194560 h 2377440"/>
              <a:gd name="connsiteX29" fmla="*/ 1528354 w 1925311"/>
              <a:gd name="connsiteY29" fmla="*/ 2286000 h 2377440"/>
              <a:gd name="connsiteX30" fmla="*/ 1476103 w 1925311"/>
              <a:gd name="connsiteY30" fmla="*/ 2312125 h 2377440"/>
              <a:gd name="connsiteX31" fmla="*/ 1410788 w 1925311"/>
              <a:gd name="connsiteY31" fmla="*/ 2351314 h 2377440"/>
              <a:gd name="connsiteX32" fmla="*/ 1280160 w 1925311"/>
              <a:gd name="connsiteY32" fmla="*/ 2377440 h 2377440"/>
              <a:gd name="connsiteX33" fmla="*/ 888274 w 1925311"/>
              <a:gd name="connsiteY33" fmla="*/ 2351314 h 2377440"/>
              <a:gd name="connsiteX34" fmla="*/ 731520 w 1925311"/>
              <a:gd name="connsiteY34" fmla="*/ 2286000 h 2377440"/>
              <a:gd name="connsiteX35" fmla="*/ 640080 w 1925311"/>
              <a:gd name="connsiteY35" fmla="*/ 2246811 h 2377440"/>
              <a:gd name="connsiteX36" fmla="*/ 587828 w 1925311"/>
              <a:gd name="connsiteY36" fmla="*/ 2207623 h 2377440"/>
              <a:gd name="connsiteX37" fmla="*/ 496388 w 1925311"/>
              <a:gd name="connsiteY37" fmla="*/ 2155371 h 2377440"/>
              <a:gd name="connsiteX38" fmla="*/ 404948 w 1925311"/>
              <a:gd name="connsiteY38" fmla="*/ 2050868 h 2377440"/>
              <a:gd name="connsiteX39" fmla="*/ 391886 w 1925311"/>
              <a:gd name="connsiteY39" fmla="*/ 2011680 h 2377440"/>
              <a:gd name="connsiteX40" fmla="*/ 300446 w 1925311"/>
              <a:gd name="connsiteY40" fmla="*/ 1881051 h 2377440"/>
              <a:gd name="connsiteX41" fmla="*/ 287383 w 1925311"/>
              <a:gd name="connsiteY41" fmla="*/ 1841863 h 2377440"/>
              <a:gd name="connsiteX42" fmla="*/ 195943 w 1925311"/>
              <a:gd name="connsiteY42" fmla="*/ 1698171 h 2377440"/>
              <a:gd name="connsiteX43" fmla="*/ 169817 w 1925311"/>
              <a:gd name="connsiteY43" fmla="*/ 1658983 h 2377440"/>
              <a:gd name="connsiteX44" fmla="*/ 143691 w 1925311"/>
              <a:gd name="connsiteY44" fmla="*/ 1619794 h 2377440"/>
              <a:gd name="connsiteX45" fmla="*/ 78377 w 1925311"/>
              <a:gd name="connsiteY45" fmla="*/ 1528354 h 2377440"/>
              <a:gd name="connsiteX46" fmla="*/ 65314 w 1925311"/>
              <a:gd name="connsiteY46" fmla="*/ 1476103 h 2377440"/>
              <a:gd name="connsiteX47" fmla="*/ 39188 w 1925311"/>
              <a:gd name="connsiteY47" fmla="*/ 1397725 h 2377440"/>
              <a:gd name="connsiteX48" fmla="*/ 0 w 1925311"/>
              <a:gd name="connsiteY48" fmla="*/ 1058091 h 2377440"/>
              <a:gd name="connsiteX49" fmla="*/ 0 w 1925311"/>
              <a:gd name="connsiteY49" fmla="*/ 418011 h 23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25311" h="2377440">
                <a:moveTo>
                  <a:pt x="91440" y="574765"/>
                </a:moveTo>
                <a:cubicBezTo>
                  <a:pt x="113542" y="497409"/>
                  <a:pt x="109148" y="491525"/>
                  <a:pt x="143691" y="431074"/>
                </a:cubicBezTo>
                <a:cubicBezTo>
                  <a:pt x="177048" y="372699"/>
                  <a:pt x="204511" y="357191"/>
                  <a:pt x="261257" y="300445"/>
                </a:cubicBezTo>
                <a:cubicBezTo>
                  <a:pt x="345417" y="216285"/>
                  <a:pt x="279751" y="275120"/>
                  <a:pt x="352697" y="222068"/>
                </a:cubicBezTo>
                <a:cubicBezTo>
                  <a:pt x="474880" y="133208"/>
                  <a:pt x="413784" y="158163"/>
                  <a:pt x="496388" y="130628"/>
                </a:cubicBezTo>
                <a:cubicBezTo>
                  <a:pt x="509451" y="117565"/>
                  <a:pt x="519537" y="100605"/>
                  <a:pt x="535577" y="91440"/>
                </a:cubicBezTo>
                <a:cubicBezTo>
                  <a:pt x="551165" y="82533"/>
                  <a:pt x="570796" y="84054"/>
                  <a:pt x="587828" y="78377"/>
                </a:cubicBezTo>
                <a:cubicBezTo>
                  <a:pt x="610073" y="70962"/>
                  <a:pt x="631106" y="60265"/>
                  <a:pt x="653143" y="52251"/>
                </a:cubicBezTo>
                <a:cubicBezTo>
                  <a:pt x="679024" y="42840"/>
                  <a:pt x="705394" y="34833"/>
                  <a:pt x="731520" y="26125"/>
                </a:cubicBezTo>
                <a:lnTo>
                  <a:pt x="770708" y="13063"/>
                </a:lnTo>
                <a:lnTo>
                  <a:pt x="809897" y="0"/>
                </a:lnTo>
                <a:cubicBezTo>
                  <a:pt x="827417" y="626"/>
                  <a:pt x="1150538" y="-773"/>
                  <a:pt x="1267097" y="26125"/>
                </a:cubicBezTo>
                <a:cubicBezTo>
                  <a:pt x="1293931" y="32317"/>
                  <a:pt x="1319348" y="43542"/>
                  <a:pt x="1345474" y="52251"/>
                </a:cubicBezTo>
                <a:cubicBezTo>
                  <a:pt x="1401693" y="70991"/>
                  <a:pt x="1371307" y="61975"/>
                  <a:pt x="1436914" y="78377"/>
                </a:cubicBezTo>
                <a:cubicBezTo>
                  <a:pt x="1498361" y="119342"/>
                  <a:pt x="1549577" y="151851"/>
                  <a:pt x="1606731" y="209005"/>
                </a:cubicBezTo>
                <a:lnTo>
                  <a:pt x="1698171" y="300445"/>
                </a:lnTo>
                <a:lnTo>
                  <a:pt x="1750423" y="352697"/>
                </a:lnTo>
                <a:lnTo>
                  <a:pt x="1802674" y="404948"/>
                </a:lnTo>
                <a:cubicBezTo>
                  <a:pt x="1807028" y="418011"/>
                  <a:pt x="1808905" y="432182"/>
                  <a:pt x="1815737" y="444137"/>
                </a:cubicBezTo>
                <a:cubicBezTo>
                  <a:pt x="1826539" y="463040"/>
                  <a:pt x="1846084" y="476493"/>
                  <a:pt x="1854926" y="496388"/>
                </a:cubicBezTo>
                <a:cubicBezTo>
                  <a:pt x="1863943" y="516677"/>
                  <a:pt x="1862146" y="540283"/>
                  <a:pt x="1867988" y="561703"/>
                </a:cubicBezTo>
                <a:cubicBezTo>
                  <a:pt x="1875234" y="588272"/>
                  <a:pt x="1894114" y="640080"/>
                  <a:pt x="1894114" y="640080"/>
                </a:cubicBezTo>
                <a:cubicBezTo>
                  <a:pt x="1950518" y="1034901"/>
                  <a:pt x="1917797" y="772083"/>
                  <a:pt x="1894114" y="1672045"/>
                </a:cubicBezTo>
                <a:cubicBezTo>
                  <a:pt x="1893645" y="1689855"/>
                  <a:pt x="1874508" y="1743925"/>
                  <a:pt x="1867988" y="1763485"/>
                </a:cubicBezTo>
                <a:cubicBezTo>
                  <a:pt x="1863634" y="1793965"/>
                  <a:pt x="1863027" y="1825220"/>
                  <a:pt x="1854926" y="1854925"/>
                </a:cubicBezTo>
                <a:cubicBezTo>
                  <a:pt x="1849802" y="1873712"/>
                  <a:pt x="1835638" y="1888944"/>
                  <a:pt x="1828800" y="1907177"/>
                </a:cubicBezTo>
                <a:cubicBezTo>
                  <a:pt x="1776135" y="2047616"/>
                  <a:pt x="1856997" y="1880690"/>
                  <a:pt x="1789611" y="1998617"/>
                </a:cubicBezTo>
                <a:cubicBezTo>
                  <a:pt x="1756289" y="2056931"/>
                  <a:pt x="1772330" y="2050283"/>
                  <a:pt x="1724297" y="2103120"/>
                </a:cubicBezTo>
                <a:cubicBezTo>
                  <a:pt x="1695301" y="2135015"/>
                  <a:pt x="1663337" y="2164080"/>
                  <a:pt x="1632857" y="2194560"/>
                </a:cubicBezTo>
                <a:cubicBezTo>
                  <a:pt x="1592348" y="2235069"/>
                  <a:pt x="1576325" y="2256018"/>
                  <a:pt x="1528354" y="2286000"/>
                </a:cubicBezTo>
                <a:cubicBezTo>
                  <a:pt x="1511841" y="2296320"/>
                  <a:pt x="1493125" y="2302668"/>
                  <a:pt x="1476103" y="2312125"/>
                </a:cubicBezTo>
                <a:cubicBezTo>
                  <a:pt x="1453908" y="2324455"/>
                  <a:pt x="1434875" y="2343285"/>
                  <a:pt x="1410788" y="2351314"/>
                </a:cubicBezTo>
                <a:cubicBezTo>
                  <a:pt x="1368662" y="2365356"/>
                  <a:pt x="1280160" y="2377440"/>
                  <a:pt x="1280160" y="2377440"/>
                </a:cubicBezTo>
                <a:cubicBezTo>
                  <a:pt x="1091123" y="2369563"/>
                  <a:pt x="1031601" y="2379980"/>
                  <a:pt x="888274" y="2351314"/>
                </a:cubicBezTo>
                <a:cubicBezTo>
                  <a:pt x="762536" y="2326166"/>
                  <a:pt x="929534" y="2352005"/>
                  <a:pt x="731520" y="2286000"/>
                </a:cubicBezTo>
                <a:cubicBezTo>
                  <a:pt x="693423" y="2273301"/>
                  <a:pt x="676978" y="2269872"/>
                  <a:pt x="640080" y="2246811"/>
                </a:cubicBezTo>
                <a:cubicBezTo>
                  <a:pt x="621618" y="2235272"/>
                  <a:pt x="606290" y="2219162"/>
                  <a:pt x="587828" y="2207623"/>
                </a:cubicBezTo>
                <a:cubicBezTo>
                  <a:pt x="542214" y="2179114"/>
                  <a:pt x="535107" y="2188559"/>
                  <a:pt x="496388" y="2155371"/>
                </a:cubicBezTo>
                <a:cubicBezTo>
                  <a:pt x="449036" y="2114784"/>
                  <a:pt x="440978" y="2098908"/>
                  <a:pt x="404948" y="2050868"/>
                </a:cubicBezTo>
                <a:cubicBezTo>
                  <a:pt x="400594" y="2037805"/>
                  <a:pt x="398717" y="2023635"/>
                  <a:pt x="391886" y="2011680"/>
                </a:cubicBezTo>
                <a:cubicBezTo>
                  <a:pt x="368038" y="1969946"/>
                  <a:pt x="315478" y="1926147"/>
                  <a:pt x="300446" y="1881051"/>
                </a:cubicBezTo>
                <a:cubicBezTo>
                  <a:pt x="296092" y="1867988"/>
                  <a:pt x="293541" y="1854179"/>
                  <a:pt x="287383" y="1841863"/>
                </a:cubicBezTo>
                <a:cubicBezTo>
                  <a:pt x="268936" y="1804969"/>
                  <a:pt x="216649" y="1729230"/>
                  <a:pt x="195943" y="1698171"/>
                </a:cubicBezTo>
                <a:lnTo>
                  <a:pt x="169817" y="1658983"/>
                </a:lnTo>
                <a:cubicBezTo>
                  <a:pt x="161108" y="1645920"/>
                  <a:pt x="153111" y="1632354"/>
                  <a:pt x="143691" y="1619794"/>
                </a:cubicBezTo>
                <a:cubicBezTo>
                  <a:pt x="95083" y="1554983"/>
                  <a:pt x="116579" y="1585658"/>
                  <a:pt x="78377" y="1528354"/>
                </a:cubicBezTo>
                <a:cubicBezTo>
                  <a:pt x="74023" y="1510937"/>
                  <a:pt x="70473" y="1493299"/>
                  <a:pt x="65314" y="1476103"/>
                </a:cubicBezTo>
                <a:cubicBezTo>
                  <a:pt x="57401" y="1449725"/>
                  <a:pt x="39188" y="1397725"/>
                  <a:pt x="39188" y="1397725"/>
                </a:cubicBezTo>
                <a:cubicBezTo>
                  <a:pt x="20443" y="1285246"/>
                  <a:pt x="0" y="1173123"/>
                  <a:pt x="0" y="1058091"/>
                </a:cubicBezTo>
                <a:lnTo>
                  <a:pt x="0" y="41801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62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C5A01-2ED3-BB49-B10E-D6FE3D23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pruning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7D14E-20A4-6E4B-BA3E-AF43453216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Minimize a complexity regularized loss, over all possible trees T0, T1, T2, 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=0: Full tree,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minimum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sized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tree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dirty="0"/>
                  <a:t>? Cross validation!</a:t>
                </a:r>
              </a:p>
              <a:p>
                <a:pPr lvl="1"/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1600" dirty="0"/>
                  <a:t>For each validation fold: </a:t>
                </a:r>
              </a:p>
              <a:p>
                <a:pPr lvl="3"/>
                <a:r>
                  <a:rPr lang="en-US" sz="1600" dirty="0"/>
                  <a:t>build a sequence of trees using the training set, and finding the RSS on the testing set for each candidate tree. Find a tree that minimizes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</m:oMath>
                </a14:m>
                <a:endParaRPr lang="en-US" sz="1600" dirty="0"/>
              </a:p>
              <a:p>
                <a:pPr lvl="2"/>
                <a:r>
                  <a:rPr lang="en-US" sz="1600" dirty="0"/>
                  <a:t>Find average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</m:oMath>
                </a14:m>
                <a:r>
                  <a:rPr lang="en-US" sz="1600" dirty="0"/>
                  <a:t> over all validation folds</a:t>
                </a:r>
              </a:p>
              <a:p>
                <a:r>
                  <a:rPr lang="en-US" dirty="0"/>
                  <a:t>When dataset is very large, can just pick one tree that has minimal RSS for the </a:t>
                </a:r>
                <a:r>
                  <a:rPr lang="en-US" dirty="0" err="1"/>
                  <a:t>testset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7D14E-20A4-6E4B-BA3E-AF43453216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8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7EAE9-7855-A344-9527-2CD8E797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2F363-636F-D741-8521-7B3D3C32DE54}"/>
              </a:ext>
            </a:extLst>
          </p:cNvPr>
          <p:cNvSpPr txBox="1"/>
          <p:nvPr/>
        </p:nvSpPr>
        <p:spPr>
          <a:xfrm>
            <a:off x="8716977" y="2379306"/>
            <a:ext cx="12596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leaf nodes (regions)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466BC2-6F2F-5944-BCA9-80516AFC1C09}"/>
              </a:ext>
            </a:extLst>
          </p:cNvPr>
          <p:cNvCxnSpPr/>
          <p:nvPr/>
        </p:nvCxnSpPr>
        <p:spPr>
          <a:xfrm flipH="1" flipV="1">
            <a:off x="8444204" y="2379306"/>
            <a:ext cx="307910" cy="363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054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3E41-39E7-0044-B0E2-DD441A4B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Predicting baseball player salaries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3D010-1225-CE44-97E5-E984CCE3A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5DE3B-38B0-A247-B530-57A38438F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3708B-A399-DF45-B05A-D2A432E9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51" y="1539277"/>
            <a:ext cx="75438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926A6B-CB20-2A47-B7A6-50937EFD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804" y="1652245"/>
            <a:ext cx="2679574" cy="2732321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E96CAEDF-E0CF-CE42-9BD3-34FF34C80F19}"/>
              </a:ext>
            </a:extLst>
          </p:cNvPr>
          <p:cNvSpPr/>
          <p:nvPr/>
        </p:nvSpPr>
        <p:spPr>
          <a:xfrm>
            <a:off x="5864290" y="3078828"/>
            <a:ext cx="158620" cy="121298"/>
          </a:xfrm>
          <a:custGeom>
            <a:avLst/>
            <a:gdLst>
              <a:gd name="connsiteX0" fmla="*/ 231871 w 231871"/>
              <a:gd name="connsiteY0" fmla="*/ 9331 h 158621"/>
              <a:gd name="connsiteX1" fmla="*/ 166557 w 231871"/>
              <a:gd name="connsiteY1" fmla="*/ 18662 h 158621"/>
              <a:gd name="connsiteX2" fmla="*/ 138565 w 231871"/>
              <a:gd name="connsiteY2" fmla="*/ 9331 h 158621"/>
              <a:gd name="connsiteX3" fmla="*/ 45259 w 231871"/>
              <a:gd name="connsiteY3" fmla="*/ 0 h 158621"/>
              <a:gd name="connsiteX4" fmla="*/ 7937 w 231871"/>
              <a:gd name="connsiteY4" fmla="*/ 9331 h 158621"/>
              <a:gd name="connsiteX5" fmla="*/ 35929 w 231871"/>
              <a:gd name="connsiteY5" fmla="*/ 139960 h 158621"/>
              <a:gd name="connsiteX6" fmla="*/ 63920 w 231871"/>
              <a:gd name="connsiteY6" fmla="*/ 158621 h 158621"/>
              <a:gd name="connsiteX7" fmla="*/ 166557 w 231871"/>
              <a:gd name="connsiteY7" fmla="*/ 149290 h 158621"/>
              <a:gd name="connsiteX8" fmla="*/ 175888 w 231871"/>
              <a:gd name="connsiteY8" fmla="*/ 121298 h 158621"/>
              <a:gd name="connsiteX9" fmla="*/ 147896 w 231871"/>
              <a:gd name="connsiteY9" fmla="*/ 46653 h 158621"/>
              <a:gd name="connsiteX10" fmla="*/ 175888 w 231871"/>
              <a:gd name="connsiteY10" fmla="*/ 0 h 15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1871" h="158621">
                <a:moveTo>
                  <a:pt x="231871" y="9331"/>
                </a:moveTo>
                <a:cubicBezTo>
                  <a:pt x="210100" y="12441"/>
                  <a:pt x="188549" y="18662"/>
                  <a:pt x="166557" y="18662"/>
                </a:cubicBezTo>
                <a:cubicBezTo>
                  <a:pt x="156722" y="18662"/>
                  <a:pt x="148286" y="10827"/>
                  <a:pt x="138565" y="9331"/>
                </a:cubicBezTo>
                <a:cubicBezTo>
                  <a:pt x="107671" y="4578"/>
                  <a:pt x="76361" y="3110"/>
                  <a:pt x="45259" y="0"/>
                </a:cubicBezTo>
                <a:cubicBezTo>
                  <a:pt x="32818" y="3110"/>
                  <a:pt x="10821" y="-3164"/>
                  <a:pt x="7937" y="9331"/>
                </a:cubicBezTo>
                <a:cubicBezTo>
                  <a:pt x="-6527" y="72010"/>
                  <a:pt x="-3454" y="108453"/>
                  <a:pt x="35929" y="139960"/>
                </a:cubicBezTo>
                <a:cubicBezTo>
                  <a:pt x="44685" y="146965"/>
                  <a:pt x="54590" y="152401"/>
                  <a:pt x="63920" y="158621"/>
                </a:cubicBezTo>
                <a:cubicBezTo>
                  <a:pt x="98132" y="155511"/>
                  <a:pt x="133967" y="160154"/>
                  <a:pt x="166557" y="149290"/>
                </a:cubicBezTo>
                <a:cubicBezTo>
                  <a:pt x="175888" y="146180"/>
                  <a:pt x="175888" y="131133"/>
                  <a:pt x="175888" y="121298"/>
                </a:cubicBezTo>
                <a:cubicBezTo>
                  <a:pt x="175888" y="80945"/>
                  <a:pt x="167201" y="75611"/>
                  <a:pt x="147896" y="46653"/>
                </a:cubicBezTo>
                <a:cubicBezTo>
                  <a:pt x="183652" y="22816"/>
                  <a:pt x="175888" y="39206"/>
                  <a:pt x="17588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3A8780A1-8E01-E74C-89A4-49372D9B47E5}"/>
              </a:ext>
            </a:extLst>
          </p:cNvPr>
          <p:cNvSpPr/>
          <p:nvPr/>
        </p:nvSpPr>
        <p:spPr>
          <a:xfrm>
            <a:off x="8441339" y="3067317"/>
            <a:ext cx="489877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ACCA9D-981B-214C-94C6-49ABB5301317}"/>
              </a:ext>
            </a:extLst>
          </p:cNvPr>
          <p:cNvSpPr txBox="1"/>
          <p:nvPr/>
        </p:nvSpPr>
        <p:spPr>
          <a:xfrm>
            <a:off x="5660176" y="5564620"/>
            <a:ext cx="618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web.stanford.edu</a:t>
            </a:r>
            <a:r>
              <a:rPr lang="en-US" dirty="0"/>
              <a:t>/class/stats202/content/lec19.pdf</a:t>
            </a:r>
          </a:p>
        </p:txBody>
      </p:sp>
    </p:spTree>
    <p:extLst>
      <p:ext uri="{BB962C8B-B14F-4D97-AF65-F5344CB8AC3E}">
        <p14:creationId xmlns:p14="http://schemas.microsoft.com/office/powerpoint/2010/main" val="871820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DC63-5B6D-3A41-9113-537EFF44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0496-F40A-3345-8BB3-9A9448CA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For each feature, find all splits where this feature was used as the split variable and add up the loss reduction at all such splits</a:t>
            </a:r>
          </a:p>
          <a:p>
            <a:r>
              <a:rPr lang="en-US" dirty="0"/>
              <a:t> The sum reflects the importance of this feature!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3A7F2-07AB-0948-857B-6BDD625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7475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46784</TotalTime>
  <Words>1785</Words>
  <Application>Microsoft Office PowerPoint</Application>
  <PresentationFormat>Widescreen</PresentationFormat>
  <Paragraphs>218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Cambria Math</vt:lpstr>
      <vt:lpstr>Wingdings</vt:lpstr>
      <vt:lpstr>Retrospect</vt:lpstr>
      <vt:lpstr>Lecture 13  Decision Trees and Random Forest</vt:lpstr>
      <vt:lpstr>Outline</vt:lpstr>
      <vt:lpstr>Decision tree as constrained space partitioning</vt:lpstr>
      <vt:lpstr>How to build a decision tree?  (Regression Case) </vt:lpstr>
      <vt:lpstr>Overfitting</vt:lpstr>
      <vt:lpstr>Weakest link pruning</vt:lpstr>
      <vt:lpstr>Cost complexity pruning</vt:lpstr>
      <vt:lpstr>Example: Predicting baseball player salaries</vt:lpstr>
      <vt:lpstr>Feature importance</vt:lpstr>
      <vt:lpstr>Demo: weather prediction using decision tree</vt:lpstr>
      <vt:lpstr>What about classification?</vt:lpstr>
      <vt:lpstr>Classification loss</vt:lpstr>
      <vt:lpstr>A Simple Example</vt:lpstr>
      <vt:lpstr>Alternative Solutions (for the same training set)</vt:lpstr>
      <vt:lpstr>Induction of Small Decision Trees</vt:lpstr>
      <vt:lpstr>Entropy: Average Information Contents</vt:lpstr>
      <vt:lpstr>Amount of Information Contributed by an Attribute</vt:lpstr>
      <vt:lpstr>Algorithm Searching for the Best Attribute</vt:lpstr>
      <vt:lpstr>Find the Best Attribute (example)</vt:lpstr>
      <vt:lpstr>Find the Best Attribute (example, cont.)</vt:lpstr>
      <vt:lpstr>Performance metric and pruning</vt:lpstr>
      <vt:lpstr>Example: Classifying heart disease </vt:lpstr>
      <vt:lpstr>Advantage of decision tree</vt:lpstr>
      <vt:lpstr>Bagging (Bootstrap Aggregating)</vt:lpstr>
      <vt:lpstr>Out of bag (OOB) error</vt:lpstr>
      <vt:lpstr>Why bagging?</vt:lpstr>
      <vt:lpstr>Problems with bagging? </vt:lpstr>
      <vt:lpstr>Random Forest</vt:lpstr>
      <vt:lpstr>Bagging vs. RF</vt:lpstr>
      <vt:lpstr>Feature importance</vt:lpstr>
      <vt:lpstr>Demo: Random forest</vt:lpstr>
      <vt:lpstr>Problem with bagging and random forest</vt:lpstr>
      <vt:lpstr>What you should know from this lecture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Gustavo Sandoval</cp:lastModifiedBy>
  <cp:revision>724</cp:revision>
  <cp:lastPrinted>2017-11-28T14:11:33Z</cp:lastPrinted>
  <dcterms:created xsi:type="dcterms:W3CDTF">2015-03-22T11:15:32Z</dcterms:created>
  <dcterms:modified xsi:type="dcterms:W3CDTF">2019-12-03T05:27:38Z</dcterms:modified>
</cp:coreProperties>
</file>